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30279975" cy="21386800"/>
  <p:notesSz cx="6858000" cy="9144000"/>
  <p:defaultTextStyle>
    <a:defPPr>
      <a:defRPr lang="en-US"/>
    </a:defPPr>
    <a:lvl1pPr marL="0" algn="l" defTabSz="2479861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39930" algn="l" defTabSz="2479861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479861" algn="l" defTabSz="2479861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719793" algn="l" defTabSz="2479861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4959724" algn="l" defTabSz="2479861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199654" algn="l" defTabSz="2479861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439584" algn="l" defTabSz="2479861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679515" algn="l" defTabSz="2479861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9919447" algn="l" defTabSz="2479861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707" autoAdjust="0"/>
  </p:normalViewPr>
  <p:slideViewPr>
    <p:cSldViewPr snapToGrid="0">
      <p:cViewPr>
        <p:scale>
          <a:sx n="40" d="100"/>
          <a:sy n="40" d="100"/>
        </p:scale>
        <p:origin x="0" y="1939"/>
      </p:cViewPr>
      <p:guideLst>
        <p:guide orient="horz" pos="6736"/>
        <p:guide pos="95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4997" y="3506870"/>
            <a:ext cx="22709982" cy="7445774"/>
          </a:xfrm>
        </p:spPr>
        <p:txBody>
          <a:bodyPr anchor="b">
            <a:normAutofit/>
          </a:bodyPr>
          <a:lstStyle>
            <a:lvl1pPr algn="ctr">
              <a:defRPr sz="199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997" y="11233024"/>
            <a:ext cx="22709982" cy="5163525"/>
          </a:xfrm>
        </p:spPr>
        <p:txBody>
          <a:bodyPr>
            <a:normAutofit/>
          </a:bodyPr>
          <a:lstStyle>
            <a:lvl1pPr marL="0" indent="0" algn="ctr">
              <a:buNone/>
              <a:defRPr sz="7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3872" indent="0" algn="ctr">
              <a:buNone/>
              <a:defRPr sz="9300"/>
            </a:lvl2pPr>
            <a:lvl3pPr marL="3027745" indent="0" algn="ctr">
              <a:buNone/>
              <a:defRPr sz="7900"/>
            </a:lvl3pPr>
            <a:lvl4pPr marL="4541617" indent="0" algn="ctr">
              <a:buNone/>
              <a:defRPr sz="6600"/>
            </a:lvl4pPr>
            <a:lvl5pPr marL="6055489" indent="0" algn="ctr">
              <a:buNone/>
              <a:defRPr sz="6600"/>
            </a:lvl5pPr>
            <a:lvl6pPr marL="7569362" indent="0" algn="ctr">
              <a:buNone/>
              <a:defRPr sz="6600"/>
            </a:lvl6pPr>
            <a:lvl7pPr marL="9083232" indent="0" algn="ctr">
              <a:buNone/>
              <a:defRPr sz="6600"/>
            </a:lvl7pPr>
            <a:lvl8pPr marL="10597105" indent="0" algn="ctr">
              <a:buNone/>
              <a:defRPr sz="6600"/>
            </a:lvl8pPr>
            <a:lvl9pPr marL="12110977" indent="0" algn="ctr">
              <a:buNone/>
              <a:defRPr sz="6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672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55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9110" y="1123804"/>
            <a:ext cx="6529120" cy="1812432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754" y="1123796"/>
            <a:ext cx="19208859" cy="1812432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382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981" y="5340229"/>
            <a:ext cx="26116479" cy="8891545"/>
          </a:xfrm>
        </p:spPr>
        <p:txBody>
          <a:bodyPr anchor="b">
            <a:normAutofit/>
          </a:bodyPr>
          <a:lstStyle>
            <a:lvl1pPr>
              <a:defRPr sz="199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981" y="14197474"/>
            <a:ext cx="26116479" cy="4678362"/>
          </a:xfrm>
        </p:spPr>
        <p:txBody>
          <a:bodyPr anchor="t">
            <a:normAutofit/>
          </a:bodyPr>
          <a:lstStyle>
            <a:lvl1pPr marL="0" indent="0">
              <a:buNone/>
              <a:defRPr sz="7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3872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302774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3pPr>
            <a:lvl4pPr marL="4541617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 marL="6055489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  <a:lvl6pPr marL="7569362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6pPr>
            <a:lvl7pPr marL="9083232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7pPr>
            <a:lvl8pPr marL="1059710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8pPr>
            <a:lvl9pPr marL="12110977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605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8952" y="5703150"/>
            <a:ext cx="12868990" cy="135697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9238" y="5703150"/>
            <a:ext cx="12868990" cy="135697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6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8953" y="5244888"/>
            <a:ext cx="12805906" cy="2574958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7900" b="1"/>
            </a:lvl1pPr>
            <a:lvl2pPr marL="1513872" indent="0">
              <a:buNone/>
              <a:defRPr sz="6600" b="1"/>
            </a:lvl2pPr>
            <a:lvl3pPr marL="3027745" indent="0">
              <a:buNone/>
              <a:defRPr sz="6000" b="1"/>
            </a:lvl3pPr>
            <a:lvl4pPr marL="4541617" indent="0">
              <a:buNone/>
              <a:defRPr sz="5300" b="1"/>
            </a:lvl4pPr>
            <a:lvl5pPr marL="6055489" indent="0">
              <a:buNone/>
              <a:defRPr sz="5300" b="1"/>
            </a:lvl5pPr>
            <a:lvl6pPr marL="7569362" indent="0">
              <a:buNone/>
              <a:defRPr sz="5300" b="1"/>
            </a:lvl6pPr>
            <a:lvl7pPr marL="9083232" indent="0">
              <a:buNone/>
              <a:defRPr sz="5300" b="1"/>
            </a:lvl7pPr>
            <a:lvl8pPr marL="10597105" indent="0">
              <a:buNone/>
              <a:defRPr sz="5300" b="1"/>
            </a:lvl8pPr>
            <a:lvl9pPr marL="12110977" indent="0">
              <a:buNone/>
              <a:defRPr sz="5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98953" y="7819849"/>
            <a:ext cx="12805906" cy="1147778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9243" y="5244890"/>
            <a:ext cx="12868991" cy="257495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7900" b="1"/>
            </a:lvl1pPr>
            <a:lvl2pPr marL="1513872" indent="0">
              <a:buNone/>
              <a:defRPr sz="6600" b="1"/>
            </a:lvl2pPr>
            <a:lvl3pPr marL="3027745" indent="0">
              <a:buNone/>
              <a:defRPr sz="6000" b="1"/>
            </a:lvl3pPr>
            <a:lvl4pPr marL="4541617" indent="0">
              <a:buNone/>
              <a:defRPr sz="5300" b="1"/>
            </a:lvl4pPr>
            <a:lvl5pPr marL="6055489" indent="0">
              <a:buNone/>
              <a:defRPr sz="5300" b="1"/>
            </a:lvl5pPr>
            <a:lvl6pPr marL="7569362" indent="0">
              <a:buNone/>
              <a:defRPr sz="5300" b="1"/>
            </a:lvl6pPr>
            <a:lvl7pPr marL="9083232" indent="0">
              <a:buNone/>
              <a:defRPr sz="5300" b="1"/>
            </a:lvl7pPr>
            <a:lvl8pPr marL="10597105" indent="0">
              <a:buNone/>
              <a:defRPr sz="5300" b="1"/>
            </a:lvl8pPr>
            <a:lvl9pPr marL="12110977" indent="0">
              <a:buNone/>
              <a:defRPr sz="5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9243" y="7819849"/>
            <a:ext cx="12868991" cy="1147778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2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42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6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9318" y="1425789"/>
            <a:ext cx="9765292" cy="4990245"/>
          </a:xfrm>
        </p:spPr>
        <p:txBody>
          <a:bodyPr anchor="b">
            <a:normAutofit/>
          </a:bodyPr>
          <a:lstStyle>
            <a:lvl1pPr>
              <a:defRPr sz="10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8990" y="3089205"/>
            <a:ext cx="15329237" cy="15208391"/>
          </a:xfrm>
        </p:spPr>
        <p:txBody>
          <a:bodyPr/>
          <a:lstStyle>
            <a:lvl1pPr>
              <a:defRPr sz="10600"/>
            </a:lvl1pPr>
            <a:lvl2pPr>
              <a:defRPr sz="9300"/>
            </a:lvl2pPr>
            <a:lvl3pPr>
              <a:defRPr sz="79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9318" y="6416038"/>
            <a:ext cx="9765292" cy="11881558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300"/>
            </a:lvl1pPr>
            <a:lvl2pPr marL="1513872" indent="0">
              <a:buNone/>
              <a:defRPr sz="4000"/>
            </a:lvl2pPr>
            <a:lvl3pPr marL="3027745" indent="0">
              <a:buNone/>
              <a:defRPr sz="3300"/>
            </a:lvl3pPr>
            <a:lvl4pPr marL="4541617" indent="0">
              <a:buNone/>
              <a:defRPr sz="3000"/>
            </a:lvl4pPr>
            <a:lvl5pPr marL="6055489" indent="0">
              <a:buNone/>
              <a:defRPr sz="3000"/>
            </a:lvl5pPr>
            <a:lvl6pPr marL="7569362" indent="0">
              <a:buNone/>
              <a:defRPr sz="3000"/>
            </a:lvl6pPr>
            <a:lvl7pPr marL="9083232" indent="0">
              <a:buNone/>
              <a:defRPr sz="3000"/>
            </a:lvl7pPr>
            <a:lvl8pPr marL="10597105" indent="0">
              <a:buNone/>
              <a:defRPr sz="3000"/>
            </a:lvl8pPr>
            <a:lvl9pPr marL="12110977" indent="0">
              <a:buNone/>
              <a:defRPr sz="3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11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9318" y="1425787"/>
            <a:ext cx="9765292" cy="4990253"/>
          </a:xfrm>
        </p:spPr>
        <p:txBody>
          <a:bodyPr anchor="b">
            <a:normAutofit/>
          </a:bodyPr>
          <a:lstStyle>
            <a:lvl1pPr>
              <a:defRPr sz="10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868990" y="3089205"/>
            <a:ext cx="15329237" cy="15208391"/>
          </a:xfrm>
        </p:spPr>
        <p:txBody>
          <a:bodyPr/>
          <a:lstStyle>
            <a:lvl1pPr marL="0" indent="0">
              <a:buNone/>
              <a:defRPr sz="10600"/>
            </a:lvl1pPr>
            <a:lvl2pPr marL="1513872" indent="0">
              <a:buNone/>
              <a:defRPr sz="9300"/>
            </a:lvl2pPr>
            <a:lvl3pPr marL="3027745" indent="0">
              <a:buNone/>
              <a:defRPr sz="7900"/>
            </a:lvl3pPr>
            <a:lvl4pPr marL="4541617" indent="0">
              <a:buNone/>
              <a:defRPr sz="6600"/>
            </a:lvl4pPr>
            <a:lvl5pPr marL="6055489" indent="0">
              <a:buNone/>
              <a:defRPr sz="6600"/>
            </a:lvl5pPr>
            <a:lvl6pPr marL="7569362" indent="0">
              <a:buNone/>
              <a:defRPr sz="6600"/>
            </a:lvl6pPr>
            <a:lvl7pPr marL="9083232" indent="0">
              <a:buNone/>
              <a:defRPr sz="6600"/>
            </a:lvl7pPr>
            <a:lvl8pPr marL="10597105" indent="0">
              <a:buNone/>
              <a:defRPr sz="6600"/>
            </a:lvl8pPr>
            <a:lvl9pPr marL="12110977" indent="0">
              <a:buNone/>
              <a:defRPr sz="6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9318" y="6416041"/>
            <a:ext cx="9765292" cy="1188155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300"/>
            </a:lvl1pPr>
            <a:lvl2pPr marL="1513872" indent="0">
              <a:buNone/>
              <a:defRPr sz="4000"/>
            </a:lvl2pPr>
            <a:lvl3pPr marL="3027745" indent="0">
              <a:buNone/>
              <a:defRPr sz="3300"/>
            </a:lvl3pPr>
            <a:lvl4pPr marL="4541617" indent="0">
              <a:buNone/>
              <a:defRPr sz="3000"/>
            </a:lvl4pPr>
            <a:lvl5pPr marL="6055489" indent="0">
              <a:buNone/>
              <a:defRPr sz="3000"/>
            </a:lvl5pPr>
            <a:lvl6pPr marL="7569362" indent="0">
              <a:buNone/>
              <a:defRPr sz="3000"/>
            </a:lvl6pPr>
            <a:lvl7pPr marL="9083232" indent="0">
              <a:buNone/>
              <a:defRPr sz="3000"/>
            </a:lvl7pPr>
            <a:lvl8pPr marL="10597105" indent="0">
              <a:buNone/>
              <a:defRPr sz="3000"/>
            </a:lvl8pPr>
            <a:lvl9pPr marL="12110977" indent="0">
              <a:buNone/>
              <a:defRPr sz="3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4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98953" y="1140632"/>
            <a:ext cx="26116479" cy="4133791"/>
          </a:xfrm>
          <a:prstGeom prst="rect">
            <a:avLst/>
          </a:prstGeom>
        </p:spPr>
        <p:txBody>
          <a:bodyPr vert="horz" lIns="91449" tIns="45725" rIns="91449" bIns="45725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8953" y="5703150"/>
            <a:ext cx="26116479" cy="13569726"/>
          </a:xfrm>
          <a:prstGeom prst="rect">
            <a:avLst/>
          </a:prstGeom>
        </p:spPr>
        <p:txBody>
          <a:bodyPr vert="horz" lIns="91449" tIns="45725" rIns="91449" bIns="45725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749" y="19822403"/>
            <a:ext cx="6812994" cy="1138649"/>
          </a:xfrm>
          <a:prstGeom prst="rect">
            <a:avLst/>
          </a:prstGeom>
        </p:spPr>
        <p:txBody>
          <a:bodyPr vert="horz" lIns="91449" tIns="45725" rIns="91449" bIns="45725" rtlCol="0" anchor="ctr"/>
          <a:lstStyle>
            <a:lvl1pPr algn="l">
              <a:defRPr sz="3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057592E-0C21-4F4D-BDD6-4B8FDF93DDFF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30243" y="19822403"/>
            <a:ext cx="10219491" cy="1138649"/>
          </a:xfrm>
          <a:prstGeom prst="rect">
            <a:avLst/>
          </a:prstGeom>
        </p:spPr>
        <p:txBody>
          <a:bodyPr vert="horz" lIns="91449" tIns="45725" rIns="91449" bIns="45725" rtlCol="0" anchor="ctr"/>
          <a:lstStyle>
            <a:lvl1pPr algn="ctr">
              <a:defRPr sz="3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402437" y="19822403"/>
            <a:ext cx="6812994" cy="1138649"/>
          </a:xfrm>
          <a:prstGeom prst="rect">
            <a:avLst/>
          </a:prstGeom>
        </p:spPr>
        <p:txBody>
          <a:bodyPr vert="horz" lIns="91449" tIns="45725" rIns="91449" bIns="45725" rtlCol="0" anchor="ctr"/>
          <a:lstStyle>
            <a:lvl1pPr algn="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37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027745" rtl="0" eaLnBrk="1" latinLnBrk="0" hangingPunct="1">
        <a:lnSpc>
          <a:spcPct val="90000"/>
        </a:lnSpc>
        <a:spcBef>
          <a:spcPct val="0"/>
        </a:spcBef>
        <a:buNone/>
        <a:defRPr sz="1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936" indent="-756936" algn="l" defTabSz="3027745" rtl="0" eaLnBrk="1" latinLnBrk="0" hangingPunct="1">
        <a:lnSpc>
          <a:spcPct val="90000"/>
        </a:lnSpc>
        <a:spcBef>
          <a:spcPts val="3312"/>
        </a:spcBef>
        <a:buFont typeface="Wingdings 2" pitchFamily="18" charset="2"/>
        <a:buChar char=""/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270808" indent="-756936" algn="l" defTabSz="3027745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7900" kern="1200">
          <a:solidFill>
            <a:schemeClr val="tx1"/>
          </a:solidFill>
          <a:latin typeface="+mn-lt"/>
          <a:ea typeface="+mn-ea"/>
          <a:cs typeface="+mn-cs"/>
        </a:defRPr>
      </a:lvl2pPr>
      <a:lvl3pPr marL="3784680" indent="-756936" algn="l" defTabSz="3027745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298553" indent="-756936" algn="l" defTabSz="3027745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812425" indent="-756936" algn="l" defTabSz="3027745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8326298" indent="-756936" algn="l" defTabSz="3027745" rtl="0" eaLnBrk="1" latinLnBrk="0" hangingPunct="1">
        <a:spcBef>
          <a:spcPct val="20000"/>
        </a:spcBef>
        <a:buFont typeface="Wingdings 2" pitchFamily="18" charset="2"/>
        <a:buChar char=""/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9840170" indent="-756936" algn="l" defTabSz="3027745" rtl="0" eaLnBrk="1" latinLnBrk="0" hangingPunct="1">
        <a:spcBef>
          <a:spcPct val="20000"/>
        </a:spcBef>
        <a:buFont typeface="Wingdings 2" pitchFamily="18" charset="2"/>
        <a:buChar char=""/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1354042" indent="-756936" algn="l" defTabSz="3027745" rtl="0" eaLnBrk="1" latinLnBrk="0" hangingPunct="1">
        <a:spcBef>
          <a:spcPct val="20000"/>
        </a:spcBef>
        <a:buFont typeface="Wingdings 2" pitchFamily="18" charset="2"/>
        <a:buChar char=""/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2867915" indent="-756936" algn="l" defTabSz="3027745" rtl="0" eaLnBrk="1" latinLnBrk="0" hangingPunct="1">
        <a:spcBef>
          <a:spcPct val="20000"/>
        </a:spcBef>
        <a:buFont typeface="Wingdings 2" pitchFamily="18" charset="2"/>
        <a:buChar char=""/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7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1513872" algn="l" defTabSz="30277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3027745" algn="l" defTabSz="30277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541617" algn="l" defTabSz="30277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055489" algn="l" defTabSz="30277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7569362" algn="l" defTabSz="30277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9083232" algn="l" defTabSz="30277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0597105" algn="l" defTabSz="30277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2110977" algn="l" defTabSz="30277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122">
            <a:extLst>
              <a:ext uri="{FF2B5EF4-FFF2-40B4-BE49-F238E27FC236}">
                <a16:creationId xmlns:a16="http://schemas.microsoft.com/office/drawing/2014/main" xmlns="" id="{3EE68883-82DA-46FF-9B23-5441C1D26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038" y="-24890"/>
            <a:ext cx="20321528" cy="1923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51" tIns="342876" rIns="137151" bIns="342876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ФЕТО-ФЕТАЛЬНЫЙ ТРАНСФУЗИОННЫЙ СИНДРОМ: КЛИНИЧЕСКИЙ СЛУЧАЙ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 Box 189">
            <a:extLst>
              <a:ext uri="{FF2B5EF4-FFF2-40B4-BE49-F238E27FC236}">
                <a16:creationId xmlns:a16="http://schemas.microsoft.com/office/drawing/2014/main" xmlns="" id="{11F7D1A5-5B97-4211-B387-ABCDF3624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289" y="2371273"/>
            <a:ext cx="8957511" cy="2862304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137151" tIns="137151" rIns="137151" bIns="137151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данном докладе представлен клинический случай осложнение	течения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монохориальной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беременности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фето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–фетальным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трансфузионным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синдром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ом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Синдром обусловлен возникновением анастомозов между плодами в общей плаценте. В результате чего один становится донором, другой реципиентом. </a:t>
            </a:r>
          </a:p>
        </p:txBody>
      </p:sp>
      <p:sp>
        <p:nvSpPr>
          <p:cNvPr id="67" name="Rectangle 31">
            <a:extLst>
              <a:ext uri="{FF2B5EF4-FFF2-40B4-BE49-F238E27FC236}">
                <a16:creationId xmlns:a16="http://schemas.microsoft.com/office/drawing/2014/main" xmlns="" id="{CB2C2354-633D-47D3-B137-9150FDE14086}"/>
              </a:ext>
            </a:extLst>
          </p:cNvPr>
          <p:cNvSpPr/>
          <p:nvPr/>
        </p:nvSpPr>
        <p:spPr>
          <a:xfrm>
            <a:off x="491289" y="1724636"/>
            <a:ext cx="8957511" cy="642974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5" tIns="34287" rIns="68575" bIns="34287" rtlCol="0" anchor="ctr"/>
          <a:lstStyle/>
          <a:p>
            <a:pPr algn="ctr"/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АННОТАЦИЯ</a:t>
            </a:r>
            <a:endParaRPr lang="en-US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 Box 194">
            <a:extLst>
              <a:ext uri="{FF2B5EF4-FFF2-40B4-BE49-F238E27FC236}">
                <a16:creationId xmlns:a16="http://schemas.microsoft.com/office/drawing/2014/main" xmlns="" id="{51AE9390-D805-4F15-B8FC-9BC9F1931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1" y="2371274"/>
            <a:ext cx="19660390" cy="3293652"/>
          </a:xfrm>
          <a:prstGeom prst="rect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  <a:effectLst/>
        </p:spPr>
        <p:txBody>
          <a:bodyPr wrap="square" lIns="137151" tIns="137151" rIns="137151" bIns="137151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Пациентка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., 3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5 лет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оспитализирована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с диагнозом: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Беременность  34 недель. Двойня,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монохориальная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диамниотическая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Фето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-фетальный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трансфузионный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синдром. Тазовое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предлежание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2 плода. Мал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овесный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гестационного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возраста 2 плода. Маловодие 2 плода. ВПС обоих плодов. 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кардиомиопатия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1 плода,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декстрапозиция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аорты с ДМЖП у 2 плода)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Из анамнеза: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Беременность - 3. Роды -3. Предыдущие беременности протекали без особенностей. На «Д» учете по беременности состоит с 8 недель.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женской консультации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ведено четыре ультразвуковых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исследования и однократно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допплерография плода.</a:t>
            </a:r>
          </a:p>
        </p:txBody>
      </p:sp>
      <p:sp>
        <p:nvSpPr>
          <p:cNvPr id="69" name="Rectangle 32">
            <a:extLst>
              <a:ext uri="{FF2B5EF4-FFF2-40B4-BE49-F238E27FC236}">
                <a16:creationId xmlns:a16="http://schemas.microsoft.com/office/drawing/2014/main" xmlns="" id="{78775A09-A1F2-49EB-AD22-D11B71E242C3}"/>
              </a:ext>
            </a:extLst>
          </p:cNvPr>
          <p:cNvSpPr/>
          <p:nvPr/>
        </p:nvSpPr>
        <p:spPr>
          <a:xfrm>
            <a:off x="471868" y="5848350"/>
            <a:ext cx="13552783" cy="769888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5" tIns="34287" rIns="68575" bIns="34287" rtlCol="0" anchor="ctr"/>
          <a:lstStyle/>
          <a:p>
            <a:pPr algn="ctr"/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ОБСЛЕДОВАНИЕ НА УРОВНЕ ЖК</a:t>
            </a:r>
            <a:endParaRPr lang="en-US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 Box 192">
            <a:extLst>
              <a:ext uri="{FF2B5EF4-FFF2-40B4-BE49-F238E27FC236}">
                <a16:creationId xmlns:a16="http://schemas.microsoft.com/office/drawing/2014/main" xmlns="" id="{C4B62EBF-5332-4681-BF63-2804CB57A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01850" y="6678947"/>
            <a:ext cx="14641298" cy="495518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51" tIns="137151" rIns="137151" bIns="137151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kk-KZ" sz="2800" u="sng" dirty="0">
                <a:latin typeface="Times New Roman" pitchFamily="18" charset="0"/>
                <a:cs typeface="Times New Roman" pitchFamily="18" charset="0"/>
              </a:rPr>
              <a:t>УЗИ плодов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Заключение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: Беременность 35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недель. Двойня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, монохориальная диамниотическая.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ФФТС. Тазовое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предлежание 2 плода. ВПР КСС у 1 плода: Гипохондроплазия. ВПР ЦНС у 2 плода: не исключается гипогенезия мозолистого тела. ЗРП 2 плода. Маловодие 2 плода. ВПС обоих плодов: кардиомегалия 1-2 плодов, Декстрапозиция аорты с ДМЖП у 2 плода.</a:t>
            </a:r>
          </a:p>
          <a:p>
            <a:pPr algn="just"/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ЭКГ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аключение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ритм синусовый. ЧСС 119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уд.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мин.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Тахикардия. ЭОС нормальная. Метаболические изменения задней стенки ЛЖ. </a:t>
            </a:r>
          </a:p>
          <a:p>
            <a:pPr algn="just"/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УЗДГ сосудов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плодов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– Заключение: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1-го плода СМА составило - 42,9 см/сек (норма), а 2-го плода СМА - 40,7 см/сек (норма). Нарушение маточно-плацентарного кровотока 1 А ст. за счет левой маточной артерии при сохранном плодово-плацентарном кровотоке. </a:t>
            </a:r>
            <a:endParaRPr lang="kk-KZ" sz="28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sz="2400" dirty="0"/>
              <a:t> </a:t>
            </a:r>
            <a:endParaRPr lang="ru-RU" sz="2400" dirty="0"/>
          </a:p>
        </p:txBody>
      </p:sp>
      <p:sp>
        <p:nvSpPr>
          <p:cNvPr id="71" name="Rectangle 33">
            <a:extLst>
              <a:ext uri="{FF2B5EF4-FFF2-40B4-BE49-F238E27FC236}">
                <a16:creationId xmlns:a16="http://schemas.microsoft.com/office/drawing/2014/main" xmlns="" id="{EEF9C951-5CC4-4D89-B2DB-879D46887ACF}"/>
              </a:ext>
            </a:extLst>
          </p:cNvPr>
          <p:cNvSpPr/>
          <p:nvPr/>
        </p:nvSpPr>
        <p:spPr>
          <a:xfrm>
            <a:off x="14801850" y="5810250"/>
            <a:ext cx="14641298" cy="879202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5" tIns="34287" rIns="68575" bIns="34287" rtlCol="0" anchor="ctr"/>
          <a:lstStyle/>
          <a:p>
            <a:pPr algn="ctr"/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ОБСЛЕДОВАНИЕ НА </a:t>
            </a:r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УРОВНЕ </a:t>
            </a:r>
            <a:r>
              <a:rPr lang="ru-RU" sz="4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НЦАГиП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74" name="Text Box 193">
            <a:extLst>
              <a:ext uri="{FF2B5EF4-FFF2-40B4-BE49-F238E27FC236}">
                <a16:creationId xmlns:a16="http://schemas.microsoft.com/office/drawing/2014/main" xmlns="" id="{5C20D65C-5B59-470C-B40D-FF95562C4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11501" y="12799744"/>
            <a:ext cx="13631648" cy="156964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51" tIns="137151" rIns="137151" bIns="137151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читывая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фето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-фетальный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трансфузионный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синдром,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монохориальную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диамниотическую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двойню, согласно консилиуму показано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родоразрешение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. Роды индуцированные в сроке 35 недель. Роды прошли благополучно.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Rectangle 35">
            <a:extLst>
              <a:ext uri="{FF2B5EF4-FFF2-40B4-BE49-F238E27FC236}">
                <a16:creationId xmlns:a16="http://schemas.microsoft.com/office/drawing/2014/main" xmlns="" id="{8FCD4683-9727-47D2-BD5C-12B5716C6F4F}"/>
              </a:ext>
            </a:extLst>
          </p:cNvPr>
          <p:cNvSpPr/>
          <p:nvPr/>
        </p:nvSpPr>
        <p:spPr>
          <a:xfrm>
            <a:off x="15811501" y="11920542"/>
            <a:ext cx="13631648" cy="879202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5" tIns="34287" rIns="68575" bIns="34287"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КОНСИЛИУМ</a:t>
            </a:r>
            <a:endParaRPr lang="en-US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 Box 190">
            <a:extLst>
              <a:ext uri="{FF2B5EF4-FFF2-40B4-BE49-F238E27FC236}">
                <a16:creationId xmlns:a16="http://schemas.microsoft.com/office/drawing/2014/main" xmlns="" id="{966CBD5F-D43E-4D47-8201-566218C55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289" y="6618238"/>
            <a:ext cx="13513942" cy="501674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51" tIns="137151" rIns="137151" bIns="137151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kk-KZ" sz="2800" u="sng" dirty="0">
                <a:latin typeface="Times New Roman" pitchFamily="18" charset="0"/>
                <a:cs typeface="Times New Roman" pitchFamily="18" charset="0"/>
              </a:rPr>
              <a:t>УЗ скрининг 1 триместра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– Заключение: Беременность 12 недель. Двойня монохориальная диамниотическая. Высокий риск ХА у 2 плода. </a:t>
            </a:r>
          </a:p>
          <a:p>
            <a:pPr algn="just"/>
            <a:r>
              <a:rPr lang="kk-KZ" sz="2800" u="sng" dirty="0">
                <a:latin typeface="Times New Roman" pitchFamily="18" charset="0"/>
                <a:cs typeface="Times New Roman" pitchFamily="18" charset="0"/>
              </a:rPr>
              <a:t>Генетический анализ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- риск повышен у 2 плода. </a:t>
            </a:r>
          </a:p>
          <a:p>
            <a:pPr algn="just"/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Проведен плацентоцентез: - кариотип - 46,ХУ- хромосомной патологии не обнаружено. </a:t>
            </a:r>
          </a:p>
          <a:p>
            <a:pPr algn="just"/>
            <a:r>
              <a:rPr lang="kk-KZ" sz="2800" u="sng" dirty="0">
                <a:latin typeface="Times New Roman" pitchFamily="18" charset="0"/>
                <a:cs typeface="Times New Roman" pitchFamily="18" charset="0"/>
              </a:rPr>
              <a:t>УЗ скрининг 1 триместра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– Заключение: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Двойня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монохориальная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диамниотическая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ЗВУР 2 плода. ФФС. ВПС 2 плода. Нарушение ППК 2 плода. 1 Б степени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анемизации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УЗИ плодов</a:t>
            </a:r>
            <a:r>
              <a:rPr lang="kk-KZ" sz="2800" u="sng" dirty="0">
                <a:latin typeface="Times New Roman" pitchFamily="18" charset="0"/>
                <a:cs typeface="Times New Roman" pitchFamily="18" charset="0"/>
              </a:rPr>
              <a:t>, заключение: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Беременность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34 недель. Двойня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монохориальная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диамниотическая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Фето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-фетальный синдром. Малый вес 2 плода. Маловодие 2 плода. ВПС обоих плодов. 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кардиомиопатия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1 плода,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декстрапозиция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аорты с ДМЖП у 2 плода). ПМП 1 -го плода - 2163,0, 2-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плода - 1300,0, </a:t>
            </a:r>
          </a:p>
        </p:txBody>
      </p:sp>
      <p:sp>
        <p:nvSpPr>
          <p:cNvPr id="78" name="Rectangle 44">
            <a:extLst>
              <a:ext uri="{FF2B5EF4-FFF2-40B4-BE49-F238E27FC236}">
                <a16:creationId xmlns:a16="http://schemas.microsoft.com/office/drawing/2014/main" xmlns="" id="{20043D7E-7286-48B9-9A5E-E7868B665227}"/>
              </a:ext>
            </a:extLst>
          </p:cNvPr>
          <p:cNvSpPr/>
          <p:nvPr/>
        </p:nvSpPr>
        <p:spPr>
          <a:xfrm>
            <a:off x="9906001" y="1728299"/>
            <a:ext cx="19660392" cy="642974"/>
          </a:xfrm>
          <a:prstGeom prst="rect">
            <a:avLst/>
          </a:prstGeom>
          <a:solidFill>
            <a:srgbClr val="00B05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5" tIns="34287" rIns="68575" bIns="34287" rtlCol="0" anchor="ctr"/>
          <a:lstStyle/>
          <a:p>
            <a:pPr algn="ctr"/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ОПИСАНИЕ КЛИНИЧЕСКОГО СЛУЧАЯ</a:t>
            </a:r>
            <a:r>
              <a:rPr lang="kk-KZ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27" name="Picture 7" descr="https://ncagip.kz/wp-content/uploads/2021/02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60827" y="363447"/>
            <a:ext cx="8705566" cy="1012527"/>
          </a:xfrm>
          <a:prstGeom prst="rect">
            <a:avLst/>
          </a:prstGeom>
          <a:gradFill flip="none">
            <a:gsLst>
              <a:gs pos="0">
                <a:srgbClr val="BFBFBF">
                  <a:alpha val="9000"/>
                </a:srgbClr>
              </a:gs>
              <a:gs pos="96000">
                <a:schemeClr val="bg1"/>
              </a:gs>
            </a:gsLst>
            <a:lin ang="3000000" scaled="0"/>
          </a:gradFill>
          <a:ln w="12700" cmpd="sng">
            <a:noFill/>
            <a:prstDash val="solid"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055" y="12152488"/>
            <a:ext cx="6737795" cy="1950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54" y="12152487"/>
            <a:ext cx="7168308" cy="1950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Rectangle 33">
            <a:extLst>
              <a:ext uri="{FF2B5EF4-FFF2-40B4-BE49-F238E27FC236}">
                <a16:creationId xmlns:a16="http://schemas.microsoft.com/office/drawing/2014/main" xmlns="" id="{EEF9C951-5CC4-4D89-B2DB-879D46887ACF}"/>
              </a:ext>
            </a:extLst>
          </p:cNvPr>
          <p:cNvSpPr/>
          <p:nvPr/>
        </p:nvSpPr>
        <p:spPr>
          <a:xfrm>
            <a:off x="471868" y="14388962"/>
            <a:ext cx="14329982" cy="879202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5" tIns="34287" rIns="68575" bIns="34287" rtlCol="0" anchor="ctr"/>
          <a:lstStyle/>
          <a:p>
            <a:pPr algn="ctr"/>
            <a:r>
              <a:rPr lang="kk-KZ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ПЕРВЫЙ РЕБЕНОК ИЗ ДВОЙНИ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3" name="Text Box 192">
            <a:extLst>
              <a:ext uri="{FF2B5EF4-FFF2-40B4-BE49-F238E27FC236}">
                <a16:creationId xmlns:a16="http://schemas.microsoft.com/office/drawing/2014/main" xmlns="" id="{C4B62EBF-5332-4681-BF63-2804CB57A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868" y="15268164"/>
            <a:ext cx="14329982" cy="156984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51" tIns="137151" rIns="137151" bIns="137151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ужско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го пола,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ес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ом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2875 г. Рост: 46 см.  Оценка по шкале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Апгар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6/7 б.</a:t>
            </a:r>
          </a:p>
          <a:p>
            <a:pPr algn="just"/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Ребенок выписан в удовлетворительном состоянии </a:t>
            </a:r>
            <a:r>
              <a:rPr lang="kk-KZ" sz="2800" b="1" dirty="0">
                <a:latin typeface="Times New Roman" pitchFamily="18" charset="0"/>
                <a:cs typeface="Times New Roman" pitchFamily="18" charset="0"/>
              </a:rPr>
              <a:t>с диагнозом: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 Состояние после перенесенного РДС. Церебральная ишемия, ранний восстановительный период.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/>
              <a:t> </a:t>
            </a:r>
            <a:endParaRPr lang="ru-RU" sz="24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EEF9C951-5CC4-4D89-B2DB-879D46887ACF}"/>
              </a:ext>
            </a:extLst>
          </p:cNvPr>
          <p:cNvSpPr/>
          <p:nvPr/>
        </p:nvSpPr>
        <p:spPr>
          <a:xfrm>
            <a:off x="471868" y="17199587"/>
            <a:ext cx="14329982" cy="879202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5" tIns="34287" rIns="68575" bIns="34287" rtlCol="0" anchor="ctr"/>
          <a:lstStyle/>
          <a:p>
            <a:pPr algn="ctr"/>
            <a:r>
              <a:rPr lang="kk-KZ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ВТОРОЙ РЕБЕНОК ИЗ ДВОЙНИ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6" name="Text Box 192">
            <a:extLst>
              <a:ext uri="{FF2B5EF4-FFF2-40B4-BE49-F238E27FC236}">
                <a16:creationId xmlns:a16="http://schemas.microsoft.com/office/drawing/2014/main" xmlns="" id="{C4B62EBF-5332-4681-BF63-2804CB57A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289" y="18128287"/>
            <a:ext cx="14329982" cy="2862701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51" tIns="137151" rIns="137151" bIns="137151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мужского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пола, весом: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1700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г. Рост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44 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см. Оценкой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 шкале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Апгар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/7б.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Переведен в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НЦПиДХ </a:t>
            </a:r>
            <a:r>
              <a:rPr lang="kk-KZ" sz="2800" b="1" dirty="0">
                <a:latin typeface="Times New Roman" pitchFamily="18" charset="0"/>
                <a:cs typeface="Times New Roman" pitchFamily="18" charset="0"/>
              </a:rPr>
              <a:t>с диагнозом: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Некротизирующий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энтероколит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ст. Сепсис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новорожденного, обусловленный другими бактериальными агентами(Staphylococcus saprophyticus).  ДН III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ст. ДМЖП. Внутрижелудочковое кровоизлияние II ст. ВУП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ДВС. Церебральная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депрессия. Ишемия головного мозга.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Анемия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недоношенных. Состояние после гемотрансфузии.  Преходящая неонатальная тромбоцитопения.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5">
            <a:extLst>
              <a:ext uri="{FF2B5EF4-FFF2-40B4-BE49-F238E27FC236}">
                <a16:creationId xmlns:a16="http://schemas.microsoft.com/office/drawing/2014/main" xmlns="" id="{8FCD4683-9727-47D2-BD5C-12B5716C6F4F}"/>
              </a:ext>
            </a:extLst>
          </p:cNvPr>
          <p:cNvSpPr/>
          <p:nvPr/>
        </p:nvSpPr>
        <p:spPr>
          <a:xfrm>
            <a:off x="16201074" y="14867305"/>
            <a:ext cx="12404244" cy="745500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5" tIns="34287" rIns="68575" bIns="34287" rtlCol="0" anchor="ctr"/>
          <a:lstStyle/>
          <a:p>
            <a:pPr algn="ctr"/>
            <a:r>
              <a:rPr lang="kk-KZ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  <a:r>
              <a:rPr lang="kk-KZ" sz="4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193">
            <a:extLst>
              <a:ext uri="{FF2B5EF4-FFF2-40B4-BE49-F238E27FC236}">
                <a16:creationId xmlns:a16="http://schemas.microsoft.com/office/drawing/2014/main" xmlns="" id="{5C20D65C-5B59-470C-B40D-FF95562C4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1074" y="15647040"/>
            <a:ext cx="12404244" cy="243174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51" tIns="137151" rIns="137151" bIns="137151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Поздняя диагностика рассмотренного клинического случая показывает, что для медицины нашей страны остается острой проблема улучшения диагностирования ФФТС на ранних стадиях развития плода. Пациентки с многоплодной беременностью должны быть отнесены к группе высокого риска и обследоваться в установленные сроки в полном объеме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 Box 193">
            <a:extLst>
              <a:ext uri="{FF2B5EF4-FFF2-40B4-BE49-F238E27FC236}">
                <a16:creationId xmlns:a16="http://schemas.microsoft.com/office/drawing/2014/main" xmlns="" id="{5C20D65C-5B59-470C-B40D-FF95562C4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1074" y="18774713"/>
            <a:ext cx="12404244" cy="1569847"/>
          </a:xfrm>
          <a:prstGeom prst="rect">
            <a:avLst/>
          </a:prstGeom>
          <a:ln/>
          <a:effectLst>
            <a:softEdge rad="1270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37151" tIns="137151" rIns="137151" bIns="137151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Научный руководитель: профессор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Базылбекова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З.О.</a:t>
            </a: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Резиденты акушер-гинекологи: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Бегимбаева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А.Е., Бакаева А.Ж.,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Шахмаева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Ж.М.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557203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</TotalTime>
  <Words>366</Words>
  <Application>Microsoft Office PowerPoint</Application>
  <PresentationFormat>Произвольный</PresentationFormat>
  <Paragraphs>30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HDOfficeLightV0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Yulya Baklanova</dc:creator>
  <cp:lastModifiedBy>Asus</cp:lastModifiedBy>
  <cp:revision>31</cp:revision>
  <dcterms:created xsi:type="dcterms:W3CDTF">2017-10-02T13:44:20Z</dcterms:created>
  <dcterms:modified xsi:type="dcterms:W3CDTF">2023-03-26T22:17:05Z</dcterms:modified>
</cp:coreProperties>
</file>